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8862D-8978-45A4-813B-C14ED9DA3D9B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2210F-D737-46EE-9333-C09AB4CAD8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3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should take about 2</a:t>
            </a:r>
            <a:r>
              <a:rPr lang="en-GB" baseline="0" dirty="0" smtClean="0"/>
              <a:t> hours: speaking – 20 - 30 mins; jigsaw reading – 30 - 40 mins; collocations – 20 - 30 mins; writing – 30 - 40 mins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2210F-D737-46EE-9333-C09AB4CAD8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844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Learners discuss in small groups of 3 or 4. You can listen to note</a:t>
            </a:r>
            <a:r>
              <a:rPr lang="en-GB" baseline="0" dirty="0" smtClean="0"/>
              <a:t> down errors, then write these on the board for the learners to correct.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2210F-D737-46EE-9333-C09AB4CAD8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53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do this 2 ways: a) divide the class into groups of 4 and give each student one of the texts / links – they each</a:t>
            </a:r>
            <a:r>
              <a:rPr lang="en-GB" baseline="0" dirty="0" smtClean="0"/>
              <a:t> read theirs, then tell each other what they found; or b) divide the class into 4 groups and give each group one of the texts / links – they read theirs and decide on the answers in groups, then you re-mix groups to include at least one of each old group in each new group, and they tell each other about all 4 texts.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2210F-D737-46EE-9333-C09AB4CAD8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08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36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11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0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17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6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03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66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516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67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468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5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4E26-DFBA-44A9-A54B-55817B988A7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BAC97-AC8A-41D8-AA0E-71DB7CDE0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0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Tax_cheating,_easy_liv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ewiki.newint.org/index.php/The_dictionary_of_avoiding_tax" TargetMode="External"/><Relationship Id="rId5" Type="http://schemas.openxmlformats.org/officeDocument/2006/relationships/hyperlink" Target="https://eewiki.newint.org/index.php/The_game:_not_paying_tax" TargetMode="External"/><Relationship Id="rId4" Type="http://schemas.openxmlformats.org/officeDocument/2006/relationships/hyperlink" Target="https://eewiki.newint.org/index.php/Tax_avoidance:_the_problem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newint.org/issues/2016/12/01/the-coming-war-on-chin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3598168" cy="2448272"/>
          </a:xfrm>
        </p:spPr>
        <p:txBody>
          <a:bodyPr>
            <a:noAutofit/>
          </a:bodyPr>
          <a:lstStyle/>
          <a:p>
            <a:r>
              <a:rPr lang="en-GB" sz="14000" b="1" dirty="0" smtClean="0"/>
              <a:t>Tax</a:t>
            </a:r>
            <a:endParaRPr lang="en-GB" sz="1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5229200"/>
            <a:ext cx="7848872" cy="1224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</a:t>
            </a:r>
            <a:r>
              <a:rPr lang="en-GB" altLang="en-US" b="1" dirty="0" smtClean="0">
                <a:solidFill>
                  <a:srgbClr val="00B050"/>
                </a:solidFill>
              </a:rPr>
              <a:t>Upper Intermediate </a:t>
            </a:r>
            <a:r>
              <a:rPr lang="en-GB" altLang="en-US" b="1" dirty="0">
                <a:solidFill>
                  <a:srgbClr val="00B050"/>
                </a:solidFill>
              </a:rPr>
              <a:t>Lesson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404664"/>
            <a:ext cx="84137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725" y="1963225"/>
            <a:ext cx="4484275" cy="297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26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>
            <a:normAutofit/>
          </a:bodyPr>
          <a:lstStyle/>
          <a:p>
            <a:r>
              <a:rPr lang="en-GB" sz="4800" b="1" dirty="0" smtClean="0"/>
              <a:t>This lesson: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932118" cy="5184576"/>
          </a:xfrm>
        </p:spPr>
        <p:txBody>
          <a:bodyPr>
            <a:noAutofit/>
          </a:bodyPr>
          <a:lstStyle/>
          <a:p>
            <a:r>
              <a:rPr lang="en-GB" sz="6600" b="1" dirty="0" smtClean="0"/>
              <a:t>Reading</a:t>
            </a:r>
          </a:p>
          <a:p>
            <a:r>
              <a:rPr lang="en-GB" sz="6600" b="1" dirty="0" smtClean="0"/>
              <a:t>Speaking</a:t>
            </a:r>
          </a:p>
          <a:p>
            <a:r>
              <a:rPr lang="en-GB" sz="6000" b="1" dirty="0" smtClean="0"/>
              <a:t>Vocabulary: collocations</a:t>
            </a:r>
          </a:p>
          <a:p>
            <a:r>
              <a:rPr lang="en-GB" sz="6600" b="1" dirty="0" smtClean="0"/>
              <a:t>Writing: formal letter</a:t>
            </a:r>
            <a:endParaRPr lang="en-GB" sz="6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251598" cy="340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00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2314600" cy="864096"/>
          </a:xfrm>
        </p:spPr>
        <p:txBody>
          <a:bodyPr>
            <a:normAutofit/>
          </a:bodyPr>
          <a:lstStyle/>
          <a:p>
            <a:r>
              <a:rPr lang="en-GB" dirty="0" smtClean="0"/>
              <a:t>Discuss: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9600" b="1" dirty="0" smtClean="0"/>
              <a:t>TAX</a:t>
            </a:r>
          </a:p>
          <a:p>
            <a:pPr marL="0" indent="0" algn="ctr">
              <a:buNone/>
            </a:pPr>
            <a:r>
              <a:rPr lang="en-GB" sz="4000" b="1" dirty="0" smtClean="0"/>
              <a:t>1/ Why do we pay it?</a:t>
            </a:r>
          </a:p>
          <a:p>
            <a:pPr marL="0" indent="0" algn="ctr">
              <a:buNone/>
            </a:pPr>
            <a:r>
              <a:rPr lang="en-GB" sz="4000" b="1" dirty="0" smtClean="0"/>
              <a:t>2/ Who pays it?</a:t>
            </a:r>
          </a:p>
          <a:p>
            <a:pPr marL="0" indent="0" algn="ctr">
              <a:buNone/>
            </a:pPr>
            <a:r>
              <a:rPr lang="en-GB" sz="4000" b="1" dirty="0" smtClean="0"/>
              <a:t>3/Who decides on and controls tax laws?</a:t>
            </a:r>
          </a:p>
          <a:p>
            <a:pPr marL="0" indent="0" algn="ctr">
              <a:buNone/>
            </a:pPr>
            <a:r>
              <a:rPr lang="en-GB" sz="4000" b="1" dirty="0" smtClean="0"/>
              <a:t>4/ How can people avoid paying tax?</a:t>
            </a:r>
          </a:p>
          <a:p>
            <a:pPr marL="0" indent="0" algn="ctr">
              <a:buNone/>
            </a:pPr>
            <a:r>
              <a:rPr lang="en-GB" sz="4000" b="1" dirty="0" smtClean="0"/>
              <a:t>5/ Which countries win and which countries lose when people avoid paying tax?</a:t>
            </a:r>
            <a:endParaRPr lang="en-GB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0289"/>
            <a:ext cx="2520280" cy="167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77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720080"/>
          </a:xfrm>
        </p:spPr>
        <p:txBody>
          <a:bodyPr>
            <a:normAutofit fontScale="90000"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Jigsaw reading: read one each, then discuss in groups what you found: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 b="1" dirty="0" smtClean="0"/>
              <a:t>Find why we pay tax, and 5 problems with not paying tax:</a:t>
            </a:r>
            <a:r>
              <a:rPr lang="en-GB" b="1" dirty="0"/>
              <a:t> </a:t>
            </a:r>
            <a:r>
              <a:rPr lang="en-GB" sz="2400" dirty="0" smtClean="0">
                <a:hlinkClick r:id="rId3"/>
              </a:rPr>
              <a:t>https://eewiki.newint.org/index.php/Tax_cheating,_easy_living</a:t>
            </a:r>
            <a:endParaRPr lang="en-GB" sz="2400" dirty="0" smtClean="0"/>
          </a:p>
          <a:p>
            <a:pPr marL="0" indent="0">
              <a:buNone/>
            </a:pPr>
            <a:r>
              <a:rPr lang="en-GB" b="1" dirty="0" smtClean="0"/>
              <a:t>b) Find 6 problems with not paying tax:</a:t>
            </a:r>
          </a:p>
          <a:p>
            <a:pPr marL="0" indent="0">
              <a:buNone/>
            </a:pPr>
            <a:r>
              <a:rPr lang="en-GB" sz="2400" dirty="0" smtClean="0">
                <a:hlinkClick r:id="rId4"/>
              </a:rPr>
              <a:t>https://eewiki.newint.org/index.php/Tax_avoidance:_the_problems</a:t>
            </a:r>
            <a:endParaRPr lang="en-GB" sz="2400" dirty="0" smtClean="0"/>
          </a:p>
          <a:p>
            <a:pPr marL="0" indent="0">
              <a:buNone/>
            </a:pPr>
            <a:r>
              <a:rPr lang="en-GB" b="1" dirty="0" smtClean="0"/>
              <a:t>c) Find 4 countries that do well from tax avoidance and 4 countries that do badly – and find out why:</a:t>
            </a:r>
            <a:endParaRPr lang="en-GB" b="1" dirty="0" smtClean="0"/>
          </a:p>
          <a:p>
            <a:pPr marL="0" indent="0">
              <a:buNone/>
            </a:pPr>
            <a:r>
              <a:rPr lang="en-GB" sz="2400" dirty="0" smtClean="0">
                <a:hlinkClick r:id="rId5"/>
              </a:rPr>
              <a:t>https://eewiki.newint.org/index.php/The_game:_not_paying_tax</a:t>
            </a:r>
            <a:endParaRPr lang="en-GB" sz="2400" dirty="0" smtClean="0"/>
          </a:p>
          <a:p>
            <a:pPr marL="0" indent="0">
              <a:buNone/>
            </a:pPr>
            <a:r>
              <a:rPr lang="en-GB" b="1" dirty="0" smtClean="0"/>
              <a:t>d) Choose 5 new phrases about tax avoidance to teach:</a:t>
            </a:r>
            <a:endParaRPr lang="en-GB" b="1" dirty="0" smtClean="0"/>
          </a:p>
          <a:p>
            <a:pPr marL="0" indent="0">
              <a:buNone/>
            </a:pPr>
            <a:r>
              <a:rPr lang="en-GB" sz="2400" dirty="0" smtClean="0">
                <a:hlinkClick r:id="rId6"/>
              </a:rPr>
              <a:t>https://eewiki.newint.org/index.php/The_dictionary_of_avoiding_tax</a:t>
            </a:r>
            <a:endParaRPr lang="en-GB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18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250629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Make phrases with these words and the word ‘tax’, then choose 5 and write a sentence for each phrase: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2664296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3300" b="1" u="sng" dirty="0" smtClean="0">
                <a:solidFill>
                  <a:srgbClr val="0070C0"/>
                </a:solidFill>
              </a:rPr>
              <a:t>Nouns: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h</a:t>
            </a:r>
            <a:r>
              <a:rPr lang="en-GB" sz="3300" b="1" dirty="0" smtClean="0">
                <a:solidFill>
                  <a:srgbClr val="0070C0"/>
                </a:solidFill>
              </a:rPr>
              <a:t>aven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a</a:t>
            </a:r>
            <a:r>
              <a:rPr lang="en-GB" sz="3300" b="1" dirty="0" smtClean="0">
                <a:solidFill>
                  <a:srgbClr val="0070C0"/>
                </a:solidFill>
              </a:rPr>
              <a:t>voidance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r</a:t>
            </a:r>
            <a:r>
              <a:rPr lang="en-GB" sz="3300" b="1" dirty="0" smtClean="0">
                <a:solidFill>
                  <a:srgbClr val="0070C0"/>
                </a:solidFill>
              </a:rPr>
              <a:t>ate</a:t>
            </a:r>
          </a:p>
          <a:p>
            <a:r>
              <a:rPr lang="en-GB" sz="3300" b="1" dirty="0" smtClean="0">
                <a:solidFill>
                  <a:srgbClr val="0070C0"/>
                </a:solidFill>
              </a:rPr>
              <a:t>cheat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l</a:t>
            </a:r>
            <a:r>
              <a:rPr lang="en-GB" sz="3300" b="1" dirty="0" smtClean="0">
                <a:solidFill>
                  <a:srgbClr val="0070C0"/>
                </a:solidFill>
              </a:rPr>
              <a:t>aw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c</a:t>
            </a:r>
            <a:r>
              <a:rPr lang="en-GB" sz="3300" b="1" dirty="0" smtClean="0">
                <a:solidFill>
                  <a:srgbClr val="0070C0"/>
                </a:solidFill>
              </a:rPr>
              <a:t>redit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b</a:t>
            </a:r>
            <a:r>
              <a:rPr lang="en-GB" sz="3300" b="1" dirty="0" smtClean="0">
                <a:solidFill>
                  <a:srgbClr val="0070C0"/>
                </a:solidFill>
              </a:rPr>
              <a:t>usiness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e</a:t>
            </a:r>
            <a:r>
              <a:rPr lang="en-GB" sz="3300" b="1" dirty="0" smtClean="0">
                <a:solidFill>
                  <a:srgbClr val="0070C0"/>
                </a:solidFill>
              </a:rPr>
              <a:t>vasion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s</a:t>
            </a:r>
            <a:r>
              <a:rPr lang="en-GB" sz="3300" b="1" dirty="0" smtClean="0">
                <a:solidFill>
                  <a:srgbClr val="0070C0"/>
                </a:solidFill>
              </a:rPr>
              <a:t>candal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a</a:t>
            </a:r>
            <a:r>
              <a:rPr lang="en-GB" sz="3300" b="1" dirty="0" smtClean="0">
                <a:solidFill>
                  <a:srgbClr val="0070C0"/>
                </a:solidFill>
              </a:rPr>
              <a:t>uthority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b</a:t>
            </a:r>
            <a:r>
              <a:rPr lang="en-GB" sz="3300" b="1" dirty="0" smtClean="0">
                <a:solidFill>
                  <a:srgbClr val="0070C0"/>
                </a:solidFill>
              </a:rPr>
              <a:t>ill</a:t>
            </a:r>
          </a:p>
          <a:p>
            <a:r>
              <a:rPr lang="en-GB" sz="3300" b="1" dirty="0">
                <a:solidFill>
                  <a:srgbClr val="0070C0"/>
                </a:solidFill>
              </a:rPr>
              <a:t>t</a:t>
            </a:r>
            <a:r>
              <a:rPr lang="en-GB" sz="3300" b="1" dirty="0" smtClean="0">
                <a:solidFill>
                  <a:srgbClr val="0070C0"/>
                </a:solidFill>
              </a:rPr>
              <a:t>reaty</a:t>
            </a:r>
          </a:p>
          <a:p>
            <a:pPr marL="0" indent="0">
              <a:buNone/>
            </a:pPr>
            <a:r>
              <a:rPr lang="en-GB" sz="3300" b="1" dirty="0" err="1">
                <a:solidFill>
                  <a:srgbClr val="0070C0"/>
                </a:solidFill>
              </a:rPr>
              <a:t>e</a:t>
            </a:r>
            <a:r>
              <a:rPr lang="en-GB" sz="3300" b="1" dirty="0" err="1" smtClean="0">
                <a:solidFill>
                  <a:srgbClr val="0070C0"/>
                </a:solidFill>
              </a:rPr>
              <a:t>g</a:t>
            </a:r>
            <a:r>
              <a:rPr lang="en-GB" sz="3300" b="1" dirty="0" smtClean="0">
                <a:solidFill>
                  <a:srgbClr val="0070C0"/>
                </a:solidFill>
              </a:rPr>
              <a:t>. tax haven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1880" y="2924944"/>
            <a:ext cx="5194920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u="sng" dirty="0" smtClean="0">
                <a:solidFill>
                  <a:srgbClr val="FF0000"/>
                </a:solidFill>
              </a:rPr>
              <a:t>Verbs:</a:t>
            </a:r>
          </a:p>
          <a:p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dirty="0" smtClean="0">
                <a:solidFill>
                  <a:srgbClr val="FF0000"/>
                </a:solidFill>
              </a:rPr>
              <a:t>ay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avoid</a:t>
            </a:r>
            <a:endParaRPr lang="en-GB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rgbClr val="00B050"/>
                </a:solidFill>
              </a:rPr>
              <a:t>Adjectives:</a:t>
            </a:r>
          </a:p>
          <a:p>
            <a:r>
              <a:rPr lang="en-GB" b="1" dirty="0">
                <a:solidFill>
                  <a:srgbClr val="00B050"/>
                </a:solidFill>
              </a:rPr>
              <a:t>a</a:t>
            </a:r>
            <a:r>
              <a:rPr lang="en-GB" b="1" dirty="0" smtClean="0">
                <a:solidFill>
                  <a:srgbClr val="00B050"/>
                </a:solidFill>
              </a:rPr>
              <a:t>nnual</a:t>
            </a:r>
          </a:p>
          <a:p>
            <a:r>
              <a:rPr lang="en-GB" b="1" dirty="0">
                <a:solidFill>
                  <a:srgbClr val="00B050"/>
                </a:solidFill>
              </a:rPr>
              <a:t>o</a:t>
            </a:r>
            <a:r>
              <a:rPr lang="en-GB" b="1" dirty="0" smtClean="0">
                <a:solidFill>
                  <a:srgbClr val="00B050"/>
                </a:solidFill>
              </a:rPr>
              <a:t>ffshore</a:t>
            </a:r>
          </a:p>
          <a:p>
            <a:r>
              <a:rPr lang="en-GB" b="1" dirty="0">
                <a:solidFill>
                  <a:srgbClr val="00B050"/>
                </a:solidFill>
              </a:rPr>
              <a:t>l</a:t>
            </a:r>
            <a:r>
              <a:rPr lang="en-GB" b="1" dirty="0" smtClean="0">
                <a:solidFill>
                  <a:srgbClr val="00B050"/>
                </a:solidFill>
              </a:rPr>
              <a:t>ow / high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589" y="3140968"/>
            <a:ext cx="345931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29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r>
              <a:rPr lang="en-GB" sz="6000" b="1" dirty="0" smtClean="0"/>
              <a:t>Writing: </a:t>
            </a:r>
            <a:endParaRPr lang="en-GB" sz="6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Decide on a person or a big company that you think doesn’t pay enough tax. </a:t>
            </a:r>
            <a:r>
              <a:rPr lang="en-GB" b="1" dirty="0"/>
              <a:t>W</a:t>
            </a:r>
            <a:r>
              <a:rPr lang="en-GB" b="1" dirty="0" smtClean="0"/>
              <a:t>rite a formal letter:</a:t>
            </a:r>
          </a:p>
          <a:p>
            <a:pPr>
              <a:buFontTx/>
              <a:buChar char="-"/>
            </a:pPr>
            <a:r>
              <a:rPr lang="en-GB" b="1" dirty="0" smtClean="0"/>
              <a:t>Tell them some of the reasons why they should pay tax</a:t>
            </a:r>
          </a:p>
          <a:p>
            <a:pPr>
              <a:buFontTx/>
              <a:buChar char="-"/>
            </a:pPr>
            <a:r>
              <a:rPr lang="en-GB" b="1" dirty="0" smtClean="0"/>
              <a:t>Tell why some of the tax avoidance schemes are not fair</a:t>
            </a:r>
          </a:p>
          <a:p>
            <a:pPr>
              <a:buFontTx/>
              <a:buChar char="-"/>
            </a:pPr>
            <a:r>
              <a:rPr lang="en-GB" b="1" smtClean="0"/>
              <a:t>Encourage </a:t>
            </a:r>
            <a:r>
              <a:rPr lang="en-GB" b="1" dirty="0" smtClean="0"/>
              <a:t>them to </a:t>
            </a:r>
          </a:p>
          <a:p>
            <a:pPr marL="0" indent="0">
              <a:buNone/>
            </a:pPr>
            <a:r>
              <a:rPr lang="en-GB" b="1" dirty="0" smtClean="0"/>
              <a:t>pay more tax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232" y="4266314"/>
            <a:ext cx="3899950" cy="259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877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GB" dirty="0" smtClean="0"/>
              <a:t>Homework / follow-up: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79978" cy="514543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Read (some of) the original, more  complex articles from New Internationalist – you will now understand them because you read the Easier English article first:</a:t>
            </a:r>
          </a:p>
          <a:p>
            <a:pPr marL="0" indent="0">
              <a:buNone/>
            </a:pPr>
            <a:r>
              <a:rPr lang="en-GB" sz="2400" dirty="0" smtClean="0">
                <a:hlinkClick r:id="rId2"/>
              </a:rPr>
              <a:t>https://newint.org/issues/2016/12/01/the-coming-war-on-china/</a:t>
            </a:r>
            <a:r>
              <a:rPr lang="en-GB" sz="2400" dirty="0" smtClean="0"/>
              <a:t>  </a:t>
            </a:r>
            <a:r>
              <a:rPr lang="en-GB" dirty="0" smtClean="0">
                <a:solidFill>
                  <a:srgbClr val="FF0000"/>
                </a:solidFill>
              </a:rPr>
              <a:t>(scroll down)</a:t>
            </a:r>
          </a:p>
          <a:p>
            <a:pPr marL="0" indent="0">
              <a:buNone/>
            </a:pPr>
            <a:r>
              <a:rPr lang="en-GB" dirty="0" smtClean="0"/>
              <a:t>Or click on the links at </a:t>
            </a:r>
          </a:p>
          <a:p>
            <a:pPr marL="0" indent="0">
              <a:buNone/>
            </a:pPr>
            <a:r>
              <a:rPr lang="en-GB" dirty="0" smtClean="0"/>
              <a:t>the bottom of the 4 </a:t>
            </a:r>
          </a:p>
          <a:p>
            <a:pPr marL="0" indent="0">
              <a:buNone/>
            </a:pPr>
            <a:r>
              <a:rPr lang="en-GB" dirty="0" smtClean="0"/>
              <a:t>Easier English articles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304" y="3717032"/>
            <a:ext cx="3820194" cy="30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723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487</Words>
  <Application>Microsoft Office PowerPoint</Application>
  <PresentationFormat>On-screen Show (4:3)</PresentationFormat>
  <Paragraphs>63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Tax</vt:lpstr>
      <vt:lpstr>This lesson:</vt:lpstr>
      <vt:lpstr>Discuss:</vt:lpstr>
      <vt:lpstr>Jigsaw reading: read one each, then discuss in groups what you found:</vt:lpstr>
      <vt:lpstr>Make phrases with these words and the word ‘tax’, then choose 5 and write a sentence for each phrase: </vt:lpstr>
      <vt:lpstr>Writing: </vt:lpstr>
      <vt:lpstr>Homework / follow-up: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</dc:title>
  <dc:creator>Linda Ruas</dc:creator>
  <cp:lastModifiedBy>Linda Ruas</cp:lastModifiedBy>
  <cp:revision>11</cp:revision>
  <dcterms:created xsi:type="dcterms:W3CDTF">2016-12-29T17:32:30Z</dcterms:created>
  <dcterms:modified xsi:type="dcterms:W3CDTF">2016-12-30T13:30:05Z</dcterms:modified>
</cp:coreProperties>
</file>